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986" r:id="rId3"/>
    <p:sldId id="998" r:id="rId4"/>
    <p:sldId id="991" r:id="rId5"/>
    <p:sldId id="992" r:id="rId6"/>
    <p:sldId id="987" r:id="rId7"/>
    <p:sldId id="993" r:id="rId8"/>
    <p:sldId id="994" r:id="rId9"/>
    <p:sldId id="999" r:id="rId10"/>
    <p:sldId id="1006" r:id="rId11"/>
    <p:sldId id="995" r:id="rId12"/>
    <p:sldId id="1000" r:id="rId13"/>
    <p:sldId id="1001" r:id="rId14"/>
    <p:sldId id="1002" r:id="rId15"/>
    <p:sldId id="1005" r:id="rId16"/>
    <p:sldId id="1007" r:id="rId17"/>
    <p:sldId id="1003" r:id="rId18"/>
    <p:sldId id="1004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5551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dad	C. mum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box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Liu Tao	C. bag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86022" y="1971997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，为家人称谓；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，是表示一天中时间段的名词。故选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86022" y="4005064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，都表示物品；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选项是人名。故选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8070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782" y="3478945"/>
            <a:ext cx="4154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2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Yang Ling.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Su Hai.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Hi. I’m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 am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406574" y="5085184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对方向你打招呼，你应该也向对方打招呼，而不是作自我介绍。故选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4394" y="261774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317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Su Hai.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 I’m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morning. I’m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86022" y="3645024"/>
            <a:ext cx="111258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对方向你道声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，你也应该说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，而不是作自我介绍。故选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1782" y="12236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6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317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beautiful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teddy.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No. This is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This is a teddy.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514014" y="3628181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这是一只小狗吗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作否定回答，就应该说出不同的事物；若作肯定回答，就要承认那是一只小狗。故选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3494" y="12236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5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40208"/>
            <a:ext cx="11296112" cy="308130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从方框中选择与所给图片相符的对话。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5113" hangingPunct="0">
              <a:spcAft>
                <a:spcPts val="0"/>
              </a:spcAft>
              <a:tabLst>
                <a:tab pos="4049713" algn="l"/>
                <a:tab pos="6281738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puppy?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5113" hangingPunct="0">
              <a:spcAft>
                <a:spcPts val="0"/>
              </a:spcAft>
              <a:tabLst>
                <a:tab pos="4049713" algn="l"/>
                <a:tab pos="6281738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5113" hangingPunct="0">
              <a:spcAft>
                <a:spcPts val="0"/>
              </a:spcAft>
              <a:tabLst>
                <a:tab pos="4049713" algn="l"/>
                <a:tab pos="6281738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box?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bag.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5113" hangingPunct="0">
              <a:spcAft>
                <a:spcPts val="0"/>
              </a:spcAft>
              <a:tabLst>
                <a:tab pos="4049713" algn="l"/>
                <a:tab pos="6281738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Tom.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Dad.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5113" hangingPunct="0">
              <a:spcAft>
                <a:spcPts val="0"/>
              </a:spcAft>
              <a:tabLst>
                <a:tab pos="4049713" algn="l"/>
                <a:tab pos="6281738" algn="l"/>
                <a:tab pos="69310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your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mum?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4566089"/>
            <a:ext cx="10342864" cy="203126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47259" y="6002124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>
                <a:ea typeface="楷体" panose="02010609060101010101" pitchFamily="49" charset="-122"/>
              </a:rPr>
              <a:t>E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00568" y="6021288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>
                <a:ea typeface="楷体" panose="02010609060101010101" pitchFamily="49" charset="-122"/>
              </a:rPr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48504" y="6002124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>
                <a:ea typeface="楷体" panose="02010609060101010101" pitchFamily="49" charset="-122"/>
              </a:rPr>
              <a:t>D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09691" y="6020412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>
                <a:ea typeface="楷体" panose="02010609060101010101" pitchFamily="49" charset="-122"/>
              </a:rPr>
              <a:t>B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281288" y="6021288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>
                <a:ea typeface="楷体" panose="02010609060101010101" pitchFamily="49" charset="-122"/>
              </a:rPr>
              <a:t>C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40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11966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图片表示妈妈。选项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这是你的妈妈吗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图片表示小狗。选项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这是小狗吗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图片表示的时间是下午一点。选项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下午好，汤姆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下午好，爸爸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90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图片表示格林先生。选项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这是格林先生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你好，格林先生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图片表示一个书包。选项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这是一个盒子吗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不是。这是一个包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28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96" y="3092716"/>
            <a:ext cx="4046934" cy="25650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领养了一只小狗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他正开心地向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介绍。根据图片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14350" indent="-157163" hangingPunct="0">
              <a:spcAft>
                <a:spcPts val="0"/>
              </a:spcAft>
              <a:buAutoNum type="alphaUcPeriod"/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a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marL="514350" indent="-157163" hangingPunct="0">
              <a:spcAft>
                <a:spcPts val="0"/>
              </a:spcAft>
              <a:buAutoNum type="alphaUcPeriod"/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14350" indent="-1571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Tommy.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</a:p>
          <a:p>
            <a:pPr indent="3571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teddy?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1844824"/>
            <a:ext cx="3816424" cy="525307"/>
          </a:xfrm>
          <a:prstGeom prst="rect">
            <a:avLst/>
          </a:prstGeom>
        </p:spPr>
      </p:pic>
      <p:pic>
        <p:nvPicPr>
          <p:cNvPr id="4" name="BS03.eps" descr="id:21474904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945430"/>
            <a:ext cx="10486838" cy="742018"/>
          </a:xfrm>
          <a:prstGeom prst="rect">
            <a:avLst/>
          </a:prstGeom>
        </p:spPr>
      </p:pic>
      <p:pic>
        <p:nvPicPr>
          <p:cNvPr id="5" name="ef48.jpg" descr="id:2147492641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8491" y="3163561"/>
            <a:ext cx="6593339" cy="242567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095206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47534" y="32292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95206" y="49777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59702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42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756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根据图片和选项可知，王兵先向汤米打招呼，然后汤米再向王兵打招呼。接下来王兵问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这是一只泰迪熊吗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，汤米作否定回答。故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题答案为：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 B D 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1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目标4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422" y="1340768"/>
            <a:ext cx="11539568" cy="54610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23392"/>
              </p:ext>
            </p:extLst>
          </p:nvPr>
        </p:nvGraphicFramePr>
        <p:xfrm>
          <a:off x="334566" y="1886868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792088">
                  <a:extLst>
                    <a:ext uri="{9D8B030D-6E8A-4147-A177-3AD203B41FA5}">
                      <a16:colId xmlns:a16="http://schemas.microsoft.com/office/drawing/2014/main" val="91573965"/>
                    </a:ext>
                  </a:extLst>
                </a:gridCol>
                <a:gridCol w="10729192">
                  <a:extLst>
                    <a:ext uri="{9D8B030D-6E8A-4147-A177-3AD203B41FA5}">
                      <a16:colId xmlns:a16="http://schemas.microsoft.com/office/drawing/2014/main" val="2334678294"/>
                    </a:ext>
                  </a:extLst>
                </a:gridCol>
              </a:tblGrid>
              <a:tr h="2016224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　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teddy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泰迪熊　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box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盒子，箱子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492500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是，对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bag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包，袋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no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不，不是，没有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puppy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小狗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905905"/>
                  </a:ext>
                </a:extLst>
              </a:tr>
              <a:tr h="144016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teddy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一只泰迪熊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box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一个盒子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bag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a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puppy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一只小狗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814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203771"/>
              </p:ext>
            </p:extLst>
          </p:nvPr>
        </p:nvGraphicFramePr>
        <p:xfrm>
          <a:off x="334566" y="1700808"/>
          <a:ext cx="11521280" cy="2808312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420752762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944897415"/>
                    </a:ext>
                  </a:extLst>
                </a:gridCol>
              </a:tblGrid>
              <a:tr h="280831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Is this a box?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这是一个盒子吗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Yes.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是的。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Is this a bag?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这是一个包吗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Yes.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是的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67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51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096035"/>
              </p:ext>
            </p:extLst>
          </p:nvPr>
        </p:nvGraphicFramePr>
        <p:xfrm>
          <a:off x="334566" y="980728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080120">
                  <a:extLst>
                    <a:ext uri="{9D8B030D-6E8A-4147-A177-3AD203B41FA5}">
                      <a16:colId xmlns:a16="http://schemas.microsoft.com/office/drawing/2014/main" val="420752762"/>
                    </a:ext>
                  </a:extLst>
                </a:gridCol>
                <a:gridCol w="10441160">
                  <a:extLst>
                    <a:ext uri="{9D8B030D-6E8A-4147-A177-3AD203B41FA5}">
                      <a16:colId xmlns:a16="http://schemas.microsoft.com/office/drawing/2014/main" val="94489741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Is this a teddy?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这是一个泰迪熊吗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No. This is a puppy.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不。这是一只小狗。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Is this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...?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是一般疑问句，对是不是某物或者某人进行提问。它有肯定和否定两种回答，肯定回答为：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，否定回答为：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不是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This is a puppy.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这是一只小狗。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不定冠词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，位于以辅音音素开头的可数名词单数前。</a:t>
                      </a: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67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607342"/>
              </p:ext>
            </p:extLst>
          </p:nvPr>
        </p:nvGraphicFramePr>
        <p:xfrm>
          <a:off x="334566" y="1340768"/>
          <a:ext cx="11521280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792088">
                  <a:extLst>
                    <a:ext uri="{9D8B030D-6E8A-4147-A177-3AD203B41FA5}">
                      <a16:colId xmlns:a16="http://schemas.microsoft.com/office/drawing/2014/main" val="3962070627"/>
                    </a:ext>
                  </a:extLst>
                </a:gridCol>
                <a:gridCol w="10729192">
                  <a:extLst>
                    <a:ext uri="{9D8B030D-6E8A-4147-A177-3AD203B41FA5}">
                      <a16:colId xmlns:a16="http://schemas.microsoft.com/office/drawing/2014/main" val="2719268223"/>
                    </a:ext>
                  </a:extLst>
                </a:gridCol>
              </a:tblGrid>
              <a:tr h="4032448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能够认识单词：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teddy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box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bag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puppy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学习使用不定冠词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能够用句型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...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来介绍某人或某物，以及用一般疑问句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Is this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...?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进行询问，并根据实际情况进行回答。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向别人介绍近处某一物品时，常用句型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a ...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a bag.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这是一个包。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849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45488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17" y="2548490"/>
            <a:ext cx="5679659" cy="14565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521" y="2564904"/>
            <a:ext cx="4748285" cy="16855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0590" y="4129916"/>
            <a:ext cx="2699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afternoon.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887294" y="4201924"/>
            <a:ext cx="2470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Goodbye, Dad.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 bwMode="auto">
          <a:xfrm>
            <a:off x="838622" y="2574048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7247334" y="2564904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052736"/>
            <a:ext cx="4834065" cy="17742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996952"/>
            <a:ext cx="5029577" cy="1647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60" y="4810066"/>
            <a:ext cx="5518361" cy="142724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958821" y="1340768"/>
            <a:ext cx="2557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Liu Tao.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58821" y="3085762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a bag.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923372" y="4849996"/>
            <a:ext cx="4405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Is this a box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Yes.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 bwMode="auto">
          <a:xfrm>
            <a:off x="910630" y="1196752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2947612" y="3081202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3574926" y="4869160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221088"/>
            <a:ext cx="11209862" cy="227400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04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1.Good morning, Yang Ling. 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box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bag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it is.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4.No. This is a puppy. 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5.Yes, this is a teddy.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6950" y="58306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93774" y="5839820"/>
            <a:ext cx="4539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63158" y="58169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47649" y="58169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415686" y="5858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10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447992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找出不同类的一项。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Ben	C. hello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664075" algn="l"/>
                <a:tab pos="77168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evening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50590" y="2204864"/>
            <a:ext cx="1118867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，是打招呼用语。故选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4221088"/>
            <a:ext cx="1118867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，为表示一天中时间段的名词；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926" y="17282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90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1350</Words>
  <Application>Microsoft Office PowerPoint</Application>
  <PresentationFormat>自定义</PresentationFormat>
  <Paragraphs>112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2025-06-30T07:03:17Z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